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6" r:id="rId3"/>
    <p:sldId id="274" r:id="rId4"/>
    <p:sldId id="275" r:id="rId5"/>
    <p:sldId id="277" r:id="rId6"/>
    <p:sldId id="260" r:id="rId7"/>
    <p:sldId id="281" r:id="rId8"/>
    <p:sldId id="278" r:id="rId9"/>
    <p:sldId id="279" r:id="rId10"/>
    <p:sldId id="280" r:id="rId11"/>
    <p:sldId id="282" r:id="rId12"/>
    <p:sldId id="283" r:id="rId13"/>
    <p:sldId id="284" r:id="rId14"/>
    <p:sldId id="285" r:id="rId15"/>
    <p:sldId id="268" r:id="rId16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jazeera.com/news/2021/7/7/map-tracking-the-covid-19-delta-varian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7DC0F-065E-4D90-BDDA-6C06C6A9C2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629195"/>
            <a:ext cx="8825658" cy="3329581"/>
          </a:xfrm>
        </p:spPr>
        <p:txBody>
          <a:bodyPr/>
          <a:lstStyle/>
          <a:p>
            <a:r>
              <a:rPr lang="en-US" sz="4400" dirty="0"/>
              <a:t>Why should one get COVID vaccine?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0D9C90-7581-44B7-B4C2-5D82F8FA2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9164702" cy="1379580"/>
          </a:xfrm>
        </p:spPr>
        <p:txBody>
          <a:bodyPr>
            <a:noAutofit/>
          </a:bodyPr>
          <a:lstStyle/>
          <a:p>
            <a:r>
              <a:rPr lang="en-US" sz="1800" dirty="0"/>
              <a:t>DRS Than N. Oo &amp; Aye A. Mar.  DECEMBER 2021</a:t>
            </a:r>
          </a:p>
          <a:p>
            <a:r>
              <a:rPr lang="en-US" sz="1800" dirty="0"/>
              <a:t>Burma Center</a:t>
            </a:r>
          </a:p>
          <a:p>
            <a:r>
              <a:rPr lang="en-US" sz="1800" dirty="0"/>
              <a:t>Battle Creek, Michigan</a:t>
            </a:r>
          </a:p>
        </p:txBody>
      </p:sp>
    </p:spTree>
    <p:extLst>
      <p:ext uri="{BB962C8B-B14F-4D97-AF65-F5344CB8AC3E}">
        <p14:creationId xmlns:p14="http://schemas.microsoft.com/office/powerpoint/2010/main" val="3728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DF5B2-4678-4C38-B0F9-E80C4CB43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LOCAL DATA</a:t>
            </a:r>
          </a:p>
        </p:txBody>
      </p:sp>
      <p:pic>
        <p:nvPicPr>
          <p:cNvPr id="1026" name="Picture 2" descr="COVID-19 Hospitalizations as of 11-18-21: Infographic showing hospitalized patients overall, in the ICU and on ventilators based on vaccination status and underlying conditions (1 or more of: significant underlying lung disease, immunocompromised, age&gt;65">
            <a:extLst>
              <a:ext uri="{FF2B5EF4-FFF2-40B4-BE49-F238E27FC236}">
                <a16:creationId xmlns:a16="http://schemas.microsoft.com/office/drawing/2014/main" id="{EA277B08-4790-41F3-A16F-208FC0930B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14" y="1306286"/>
            <a:ext cx="9736184" cy="486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477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46D6E-3579-4368-A952-16A2A59E1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Why should children be vaccinated?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5B423-56AE-4482-A237-749197019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COVID can still give you severe illness and death in kids (multi system inflammatory syndrome -MIS-C)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Safe in children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Unvaccinated children may spread infection at home and school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Children 5-11 – receives half the dose of adults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903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2B112-04AC-409E-85FD-CA347DEBF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Do current vaccines protect the variant strains?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28730-111B-422A-8F31-E22AD2049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May be slightly less effective but still definitely protective ( e.g. Pfizer 88% vs 91% for the original, Moderna 72% vs 94%)</a:t>
            </a:r>
          </a:p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Breakthrough infection – is when a vaccinated person still getting COVID infection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Still possible as vaccines were not 100% protective as we know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But symptoms and severity are very much mild</a:t>
            </a:r>
          </a:p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02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564D9-87C7-4162-9886-31D107A40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223" y="452718"/>
            <a:ext cx="9849394" cy="1400530"/>
          </a:xfrm>
        </p:spPr>
        <p:txBody>
          <a:bodyPr/>
          <a:lstStyle/>
          <a:p>
            <a:r>
              <a:rPr lang="en-US" sz="3200" dirty="0"/>
              <a:t>Should I be vaccinated even after I got COVID?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CF0E4-2563-46A1-A39C-2398351B8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yes, natural immunity doesn’t last predictably long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When – if you were treated with monoclonal antibodies/convalescent plasma – wait 90 days otherwise once you have recovered from symptoms of COVID illness and once isolation period/criteria is completed.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Children who developed MIS-C – wait 90 days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938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8A8DC-C2C3-45B1-B765-EED5FF1EE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Omicron variant: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D4CBA-6F37-481F-963A-42C97B623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706880"/>
            <a:ext cx="9303431" cy="4541519"/>
          </a:xfrm>
        </p:spPr>
        <p:txBody>
          <a:bodyPr/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The new COVID-19 variant, called B.1.1.529, has a very unusual constellation of mutations, which are worrying because they could help it evade the body's immune response and make it more transmissible, scientists have said.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First discovered/identified in S. Africa but suspected to have spread to other parts of world, at least 6-10 European countries confirmed its arrival. Likely in US by now too.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detected more than 30 mutations to the spike protein.</a:t>
            </a:r>
            <a:r>
              <a:rPr lang="en-US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Myanmar Text" panose="020B0502040204020203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In comparison, the Beta and 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  <a:hlinkClick r:id="rId2"/>
              </a:rPr>
              <a:t>Delta variant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 respectively have three and two mutations. The latter originated in India.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So far more transmissible – unclear as to more severe symptoms or not.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Current vaccines - should still provide some but reduced efficacy in protection. Drug companies already working on vaccine against newer variants.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How to prevent – vaccinate, get booster and go back to social distancing and mask wearing habits of earlier parts of Pandemic.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609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CA9C1-45BD-4366-A0AC-FB3CBDA67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Different techniques/classes in COVID vaccine development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AEBA1-4200-4B85-85DD-D2E2F0C15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Traditional killed virus or live attenuated vaccine  ( e.g. Polio, Measles)</a:t>
            </a:r>
          </a:p>
          <a:p>
            <a:pPr lvl="1"/>
            <a:r>
              <a:rPr lang="en-US" dirty="0"/>
              <a:t>Sinovac &amp; Sinopharm( China)</a:t>
            </a:r>
          </a:p>
          <a:p>
            <a:r>
              <a:rPr lang="en-US" dirty="0"/>
              <a:t>Using a subunit of viral protein ( eg Hepatitis B vaccine)</a:t>
            </a:r>
          </a:p>
          <a:p>
            <a:pPr lvl="1"/>
            <a:r>
              <a:rPr lang="en-US" dirty="0"/>
              <a:t>Novavax ( Maryland, USA)</a:t>
            </a:r>
          </a:p>
          <a:p>
            <a:r>
              <a:rPr lang="en-US" dirty="0"/>
              <a:t>mRNA technology – making host cells manufacture spike protein</a:t>
            </a:r>
          </a:p>
          <a:p>
            <a:pPr lvl="1"/>
            <a:r>
              <a:rPr lang="en-US" dirty="0"/>
              <a:t>mRNA in a harmless viral vector</a:t>
            </a:r>
          </a:p>
          <a:p>
            <a:pPr lvl="2"/>
            <a:r>
              <a:rPr lang="en-US" dirty="0"/>
              <a:t>Oxvord-AstraZanneca, Johnson &amp; Johnson, Russian Sputnik</a:t>
            </a:r>
          </a:p>
          <a:p>
            <a:pPr lvl="1"/>
            <a:r>
              <a:rPr lang="en-US" dirty="0"/>
              <a:t>Nanotechnology prepared mRNA molecule</a:t>
            </a:r>
          </a:p>
          <a:p>
            <a:pPr lvl="2"/>
            <a:r>
              <a:rPr lang="en-US" dirty="0"/>
              <a:t>Pfizer-BioNTech, Moderna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17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9ECE1-33BC-4EC9-8C51-E76E27B3E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Why one should get COVID vaccine?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7EB60-756C-4858-82C1-22B969328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They are effective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Primary efficacy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Even if infection develops – less severe form of illness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Safe &amp; benefits outweighs minor risks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Prevent both you and your community/family from infection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With lifting of mask and social distancing restrictions – unvaccinated ones are doubly at more risk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Overwhelming data indicates unvaccinated ones get COVID multiple times more than vaccinated ones and likewise die or critically ill multiple times more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92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64050-B61D-43D2-906D-122693AD5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525500" cy="1400530"/>
          </a:xfrm>
        </p:spPr>
        <p:txBody>
          <a:bodyPr/>
          <a:lstStyle/>
          <a:p>
            <a:r>
              <a:rPr lang="en-US" sz="2800" dirty="0"/>
              <a:t>Available COVID vaccines in USA &amp; indications</a:t>
            </a:r>
            <a:br>
              <a:rPr lang="en-US" sz="2800" dirty="0"/>
            </a:br>
            <a:r>
              <a:rPr lang="en-US" sz="2800" dirty="0"/>
              <a:t>(December 2021)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DED14A2-1BA8-4CC2-83C3-83D6289F93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651882"/>
              </p:ext>
            </p:extLst>
          </p:nvPr>
        </p:nvGraphicFramePr>
        <p:xfrm>
          <a:off x="766354" y="1627950"/>
          <a:ext cx="10023565" cy="4777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0197">
                  <a:extLst>
                    <a:ext uri="{9D8B030D-6E8A-4147-A177-3AD203B41FA5}">
                      <a16:colId xmlns:a16="http://schemas.microsoft.com/office/drawing/2014/main" val="1259628757"/>
                    </a:ext>
                  </a:extLst>
                </a:gridCol>
                <a:gridCol w="3326684">
                  <a:extLst>
                    <a:ext uri="{9D8B030D-6E8A-4147-A177-3AD203B41FA5}">
                      <a16:colId xmlns:a16="http://schemas.microsoft.com/office/drawing/2014/main" val="1196556698"/>
                    </a:ext>
                  </a:extLst>
                </a:gridCol>
                <a:gridCol w="3326684">
                  <a:extLst>
                    <a:ext uri="{9D8B030D-6E8A-4147-A177-3AD203B41FA5}">
                      <a16:colId xmlns:a16="http://schemas.microsoft.com/office/drawing/2014/main" val="1136872035"/>
                    </a:ext>
                  </a:extLst>
                </a:gridCol>
              </a:tblGrid>
              <a:tr h="799964">
                <a:tc>
                  <a:txBody>
                    <a:bodyPr/>
                    <a:lstStyle/>
                    <a:p>
                      <a:r>
                        <a:rPr lang="en-US" dirty="0"/>
                        <a:t>Pfizer-BioNTech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Moderna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Johnson &amp; Johnson/Janssen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501637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r>
                        <a:rPr lang="en-US" dirty="0"/>
                        <a:t>Age recommended</a:t>
                      </a:r>
                    </a:p>
                    <a:p>
                      <a:r>
                        <a:rPr lang="en-US" dirty="0"/>
                        <a:t>5+ years 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 recommended</a:t>
                      </a:r>
                    </a:p>
                    <a:p>
                      <a:r>
                        <a:rPr lang="en-US" dirty="0"/>
                        <a:t>18+ years 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 recommended</a:t>
                      </a:r>
                    </a:p>
                    <a:p>
                      <a:r>
                        <a:rPr lang="en-US" dirty="0"/>
                        <a:t>18+ years 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344863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r>
                        <a:rPr lang="en-US" dirty="0"/>
                        <a:t>Primary series</a:t>
                      </a:r>
                    </a:p>
                    <a:p>
                      <a:r>
                        <a:rPr lang="en-US" dirty="0"/>
                        <a:t>2 doses 3 wks. apart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Primary series</a:t>
                      </a:r>
                    </a:p>
                    <a:p>
                      <a:r>
                        <a:rPr lang="en-US" dirty="0"/>
                        <a:t>2 doses 4 wks. apart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Primary series</a:t>
                      </a:r>
                    </a:p>
                    <a:p>
                      <a:r>
                        <a:rPr lang="en-US" dirty="0"/>
                        <a:t>1 dose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940576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r>
                        <a:rPr lang="en-US" dirty="0"/>
                        <a:t>Booster:</a:t>
                      </a:r>
                    </a:p>
                    <a:p>
                      <a:r>
                        <a:rPr lang="en-US" dirty="0"/>
                        <a:t>18 and older,6 months after last dose, any vaccine interchangeable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Booster:</a:t>
                      </a:r>
                    </a:p>
                    <a:p>
                      <a:r>
                        <a:rPr lang="en-US" dirty="0"/>
                        <a:t>18 and older,6 months after last dose, any vaccine interchangeable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Booster:</a:t>
                      </a:r>
                    </a:p>
                    <a:p>
                      <a:r>
                        <a:rPr lang="en-US" dirty="0"/>
                        <a:t>18 and older,2 months after last dose, any vaccine interchangeable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203942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r>
                        <a:rPr lang="en-US" dirty="0"/>
                        <a:t>When is fully vaccinated?</a:t>
                      </a:r>
                    </a:p>
                    <a:p>
                      <a:r>
                        <a:rPr lang="en-US" dirty="0"/>
                        <a:t>2 wks. after second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When is fully vaccinated?</a:t>
                      </a:r>
                    </a:p>
                    <a:p>
                      <a:r>
                        <a:rPr lang="en-US" dirty="0"/>
                        <a:t>2 wks. after second dose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When is fully vaccinated?</a:t>
                      </a:r>
                    </a:p>
                    <a:p>
                      <a:r>
                        <a:rPr lang="en-US" dirty="0"/>
                        <a:t>2 wks. after first dose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708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06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CE880-13C1-4E25-BA0C-6EA1F0B61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614" y="108245"/>
            <a:ext cx="9404723" cy="1400530"/>
          </a:xfrm>
        </p:spPr>
        <p:txBody>
          <a:bodyPr/>
          <a:lstStyle/>
          <a:p>
            <a:r>
              <a:rPr lang="en-US" sz="2800" dirty="0"/>
              <a:t>Safety and efficacy of COVID Vaccines ( Ref: CDC)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598FF84-8523-48DD-80B7-57BCD7EB53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573483"/>
              </p:ext>
            </p:extLst>
          </p:nvPr>
        </p:nvGraphicFramePr>
        <p:xfrm>
          <a:off x="566057" y="1036320"/>
          <a:ext cx="10875330" cy="5665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5110">
                  <a:extLst>
                    <a:ext uri="{9D8B030D-6E8A-4147-A177-3AD203B41FA5}">
                      <a16:colId xmlns:a16="http://schemas.microsoft.com/office/drawing/2014/main" val="3495010361"/>
                    </a:ext>
                  </a:extLst>
                </a:gridCol>
                <a:gridCol w="3625110">
                  <a:extLst>
                    <a:ext uri="{9D8B030D-6E8A-4147-A177-3AD203B41FA5}">
                      <a16:colId xmlns:a16="http://schemas.microsoft.com/office/drawing/2014/main" val="1926580122"/>
                    </a:ext>
                  </a:extLst>
                </a:gridCol>
                <a:gridCol w="3625110">
                  <a:extLst>
                    <a:ext uri="{9D8B030D-6E8A-4147-A177-3AD203B41FA5}">
                      <a16:colId xmlns:a16="http://schemas.microsoft.com/office/drawing/2014/main" val="2239949459"/>
                    </a:ext>
                  </a:extLst>
                </a:gridCol>
              </a:tblGrid>
              <a:tr h="958555">
                <a:tc>
                  <a:txBody>
                    <a:bodyPr/>
                    <a:lstStyle/>
                    <a:p>
                      <a:r>
                        <a:rPr lang="en-US" dirty="0"/>
                        <a:t>Pfizer-BioNTech (mild local reaction &amp; fever just like any vaccine, true allergy rare)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Moderna(mild local reaction &amp; fever just like any vaccine, true allergy rare)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Johnson &amp; Johnson (mild local reaction &amp; fever just like any vaccine, true allergy rare)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987238"/>
                  </a:ext>
                </a:extLst>
              </a:tr>
              <a:tr h="1140670">
                <a:tc>
                  <a:txBody>
                    <a:bodyPr/>
                    <a:lstStyle/>
                    <a:p>
                      <a:r>
                        <a:rPr lang="en-US" dirty="0"/>
                        <a:t>16 &amp; older –fully FDA approved</a:t>
                      </a:r>
                    </a:p>
                    <a:p>
                      <a:r>
                        <a:rPr lang="en-US" dirty="0"/>
                        <a:t>Age 5-16 – emergency FDA approval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18 &amp; older –fully FDA approved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18 &amp; older –fully FDA approved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550501"/>
                  </a:ext>
                </a:extLst>
              </a:tr>
              <a:tr h="877438">
                <a:tc>
                  <a:txBody>
                    <a:bodyPr/>
                    <a:lstStyle/>
                    <a:p>
                      <a:r>
                        <a:rPr lang="en-US" dirty="0"/>
                        <a:t>91% effective in preventing COVID-19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94 % effective in preventing COVID-19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85 % effective in preventing COVID-19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205005"/>
                  </a:ext>
                </a:extLst>
              </a:tr>
              <a:tr h="1667133">
                <a:tc>
                  <a:txBody>
                    <a:bodyPr/>
                    <a:lstStyle/>
                    <a:p>
                      <a:r>
                        <a:rPr lang="en-US" dirty="0"/>
                        <a:t>Small incidence of mild inflammation of the heart(myocarditis) ~ 50/million incidence – most require no treatment, in 12-17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Small incidence of mild inflammation of the heart(myocarditis) ~ 50/million incidence– most require no treatment - in 12-17 group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Small incidence of mild inflammation of the heart(myocarditis) ~ 50/million incidence – most require no treatment -in 12-17 group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585381"/>
                  </a:ext>
                </a:extLst>
              </a:tr>
              <a:tr h="8774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Small incidence of blood clotting in women 18-49 ( ~ 7/million incidence)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245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09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E5D3A-832A-4D8F-BE4D-197E7B393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Were the COVID vaccines rushed? Was it a new technology?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AA2C9-C64A-40A4-A8E9-B14E9CB54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paper work was rushed</a:t>
            </a:r>
          </a:p>
          <a:p>
            <a:r>
              <a:rPr lang="en-US" dirty="0"/>
              <a:t>Enrollment quota filled up so quickly as many were afflicted from COVID</a:t>
            </a:r>
          </a:p>
          <a:p>
            <a:r>
              <a:rPr lang="en-US" dirty="0"/>
              <a:t>Principles of this mRNA vaccine technology was already known for a decade</a:t>
            </a:r>
          </a:p>
          <a:p>
            <a:r>
              <a:rPr lang="en-US" dirty="0"/>
              <a:t>Manufacturing capacity was significantly ramped up through government support of pharmaceutical companies</a:t>
            </a:r>
          </a:p>
        </p:txBody>
      </p:sp>
    </p:spTree>
    <p:extLst>
      <p:ext uri="{BB962C8B-B14F-4D97-AF65-F5344CB8AC3E}">
        <p14:creationId xmlns:p14="http://schemas.microsoft.com/office/powerpoint/2010/main" val="500965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F5FC8-F429-4A5B-A8BA-3BE4E6940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Stages in the development of a vaccine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6FDFE06-C9CF-438A-B980-D98C51A72C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2638698"/>
            <a:ext cx="11021289" cy="2723833"/>
          </a:xfrm>
        </p:spPr>
      </p:pic>
    </p:spTree>
    <p:extLst>
      <p:ext uri="{BB962C8B-B14F-4D97-AF65-F5344CB8AC3E}">
        <p14:creationId xmlns:p14="http://schemas.microsoft.com/office/powerpoint/2010/main" val="33901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83223-0EB9-4BB2-93F6-8600C1379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Status of Vaccination: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643ED-250C-41B7-859B-DC460945A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981" y="1713284"/>
            <a:ext cx="9120550" cy="44959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USA ( as of 30 Nov 2021)</a:t>
            </a:r>
          </a:p>
          <a:p>
            <a:pPr lvl="1"/>
            <a:r>
              <a:rPr lang="en-US" dirty="0"/>
              <a:t>At least one dose – 232 millions ( 70.7% of population)</a:t>
            </a:r>
          </a:p>
          <a:p>
            <a:pPr lvl="1"/>
            <a:r>
              <a:rPr lang="en-US" dirty="0"/>
              <a:t>Fully vaccinated – 195 millions ( 59.3 %)</a:t>
            </a:r>
          </a:p>
          <a:p>
            <a:pPr lvl="1"/>
            <a:r>
              <a:rPr lang="en-US" dirty="0"/>
              <a:t>Booster – 40 millions ( 12.2%)</a:t>
            </a:r>
          </a:p>
          <a:p>
            <a:r>
              <a:rPr lang="en-US" dirty="0"/>
              <a:t>Michigan</a:t>
            </a:r>
          </a:p>
          <a:p>
            <a:pPr lvl="1"/>
            <a:r>
              <a:rPr lang="en-US" dirty="0"/>
              <a:t>One dose – 61.4 %</a:t>
            </a:r>
          </a:p>
          <a:p>
            <a:pPr lvl="1"/>
            <a:r>
              <a:rPr lang="en-US" dirty="0"/>
              <a:t>Fully – 54.6%</a:t>
            </a:r>
          </a:p>
          <a:p>
            <a:r>
              <a:rPr lang="en-US" dirty="0"/>
              <a:t>Calhoun County</a:t>
            </a:r>
          </a:p>
          <a:p>
            <a:pPr lvl="1"/>
            <a:r>
              <a:rPr lang="en-US" dirty="0"/>
              <a:t>One dose – 54.4 %</a:t>
            </a:r>
          </a:p>
          <a:p>
            <a:pPr lvl="1"/>
            <a:r>
              <a:rPr lang="en-US" dirty="0"/>
              <a:t>Fully – 49%</a:t>
            </a:r>
          </a:p>
          <a:p>
            <a:r>
              <a:rPr lang="en-US" dirty="0"/>
              <a:t>World – 7.9 billion doses had been administered.</a:t>
            </a:r>
          </a:p>
        </p:txBody>
      </p:sp>
    </p:spTree>
    <p:extLst>
      <p:ext uri="{BB962C8B-B14F-4D97-AF65-F5344CB8AC3E}">
        <p14:creationId xmlns:p14="http://schemas.microsoft.com/office/powerpoint/2010/main" val="32202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D765D-8C02-4F7B-A13B-3437D747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A CDC chart showing COVID deaths in the US by vaccination status over a photo of a syringe drawing from a vial.">
            <a:extLst>
              <a:ext uri="{FF2B5EF4-FFF2-40B4-BE49-F238E27FC236}">
                <a16:creationId xmlns:a16="http://schemas.microsoft.com/office/drawing/2014/main" id="{AE9ECEE9-0C1D-4C54-83CC-F0BA1B2DEC5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022" y="1853248"/>
            <a:ext cx="8786812" cy="4942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299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6BC69-5667-4EEC-B940-96AA2ADAF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209005"/>
            <a:ext cx="9404723" cy="1400530"/>
          </a:xfrm>
        </p:spPr>
        <p:txBody>
          <a:bodyPr/>
          <a:lstStyle/>
          <a:p>
            <a:r>
              <a:rPr lang="en-US" sz="1800" dirty="0"/>
              <a:t>https://covid.cdc.gov/covid-data-tracker/#covidnet-hospitalizations-vaccination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9EFE3-CB24-4F54-992B-8C5996E32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566" y="1480458"/>
            <a:ext cx="9875520" cy="516853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0" i="0" dirty="0">
                <a:effectLst/>
                <a:latin typeface="Open Sans" panose="020B0606030504020204" pitchFamily="34" charset="0"/>
              </a:rPr>
              <a:t>Summary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Open Sans" panose="020B0606030504020204" pitchFamily="34" charset="0"/>
              </a:rPr>
              <a:t>For all adults aged 18 years and older, the cumulative COVID-19-associated hospitalization rate was about 9 times higher in unvaccinated persons.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Open Sans" panose="020B0606030504020204" pitchFamily="34" charset="0"/>
              </a:rPr>
              <a:t>Although weekly rates can vary, the cumulative rate of COVID-19-associated hospitalizations in unvaccinated adolescents ages 12-17 years was about 10 times higher than fully vaccinated adolescents aged 12-17 years.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Open Sans" panose="020B0606030504020204" pitchFamily="34" charset="0"/>
              </a:rPr>
              <a:t>Although weekly rates can vary, the cumulative rate of COVID-19-associated hospitalizations in unvaccinated adults ages 18-49 years was about 14 times higher than fully vaccinated adults aged 18-49 years.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Open Sans" panose="020B0606030504020204" pitchFamily="34" charset="0"/>
              </a:rPr>
              <a:t>Although weekly rates can vary widely, the cumulative rate of COVID-19-associated hospitalizations in unvaccinated adults ages 50-64 years was about 13 times higher than fully vaccinated adults aged 50-64 years.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Open Sans" panose="020B0606030504020204" pitchFamily="34" charset="0"/>
              </a:rPr>
              <a:t>Although weekly rates can vary widely, the cumulative rate of COVID-19-associated hospitalizations in unvaccinated adults ages 65 years and older was about 6 times higher than fully vaccinated adults ages 65 years and older.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</a:rPr>
              <a:t>An unvaccinated person has  X14 times higher risk of death from COVID than a vaccinated person</a:t>
            </a:r>
            <a:endParaRPr lang="en-US" b="0" i="0" dirty="0">
              <a:effectLst/>
              <a:latin typeface="Open Sans" panose="020B060603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1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200</TotalTime>
  <Words>1172</Words>
  <Application>Microsoft Office PowerPoint</Application>
  <PresentationFormat>Widescreen</PresentationFormat>
  <Paragraphs>114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Georgia</vt:lpstr>
      <vt:lpstr>Open Sans</vt:lpstr>
      <vt:lpstr>Wingdings 3</vt:lpstr>
      <vt:lpstr>Ion</vt:lpstr>
      <vt:lpstr>Why should one get COVID vaccine?</vt:lpstr>
      <vt:lpstr>Why one should get COVID vaccine?</vt:lpstr>
      <vt:lpstr>Available COVID vaccines in USA &amp; indications (December 2021)</vt:lpstr>
      <vt:lpstr>Safety and efficacy of COVID Vaccines ( Ref: CDC)</vt:lpstr>
      <vt:lpstr>Were the COVID vaccines rushed? Was it a new technology?</vt:lpstr>
      <vt:lpstr>Stages in the development of a vaccine</vt:lpstr>
      <vt:lpstr>Status of Vaccination:</vt:lpstr>
      <vt:lpstr>PowerPoint Presentation</vt:lpstr>
      <vt:lpstr>https://covid.cdc.gov/covid-data-tracker/#covidnet-hospitalizations-vaccination</vt:lpstr>
      <vt:lpstr>LOCAL DATA</vt:lpstr>
      <vt:lpstr>Why should children be vaccinated?</vt:lpstr>
      <vt:lpstr>Do current vaccines protect the variant strains?</vt:lpstr>
      <vt:lpstr>Should I be vaccinated even after I got COVID?</vt:lpstr>
      <vt:lpstr>Omicron variant:</vt:lpstr>
      <vt:lpstr>Different techniques/classes in COVID vaccine development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should one get COVID vaccine?</dc:title>
  <dc:creator>Than Oo</dc:creator>
  <cp:lastModifiedBy>Than Oo</cp:lastModifiedBy>
  <cp:revision>14</cp:revision>
  <cp:lastPrinted>2021-11-28T17:50:39Z</cp:lastPrinted>
  <dcterms:created xsi:type="dcterms:W3CDTF">2021-11-26T03:30:55Z</dcterms:created>
  <dcterms:modified xsi:type="dcterms:W3CDTF">2021-11-30T22:16:10Z</dcterms:modified>
</cp:coreProperties>
</file>